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72" r:id="rId7"/>
    <p:sldId id="262" r:id="rId8"/>
    <p:sldId id="263" r:id="rId9"/>
    <p:sldId id="264" r:id="rId10"/>
    <p:sldId id="273" r:id="rId11"/>
    <p:sldId id="265" r:id="rId12"/>
    <p:sldId id="266" r:id="rId13"/>
    <p:sldId id="267" r:id="rId14"/>
    <p:sldId id="268" r:id="rId15"/>
    <p:sldId id="277" r:id="rId16"/>
    <p:sldId id="269" r:id="rId17"/>
    <p:sldId id="270" r:id="rId18"/>
    <p:sldId id="271" r:id="rId19"/>
    <p:sldId id="274" r:id="rId20"/>
    <p:sldId id="275" r:id="rId21"/>
    <p:sldId id="278" r:id="rId22"/>
    <p:sldId id="276" r:id="rId23"/>
    <p:sldId id="279" r:id="rId24"/>
    <p:sldId id="280" r:id="rId25"/>
    <p:sldId id="288" r:id="rId26"/>
    <p:sldId id="281" r:id="rId27"/>
    <p:sldId id="289" r:id="rId28"/>
    <p:sldId id="282" r:id="rId29"/>
    <p:sldId id="283" r:id="rId30"/>
    <p:sldId id="284" r:id="rId31"/>
    <p:sldId id="285" r:id="rId32"/>
    <p:sldId id="286"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832350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400319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297600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1156810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137611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425264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326185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143927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113759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424776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D342931E-B385-42D6-B61A-D3AC0EABF0A2}"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388456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2931E-B385-42D6-B61A-D3AC0EABF0A2}" type="datetimeFigureOut">
              <a:rPr lang="zh-CN" altLang="en-US" smtClean="0"/>
              <a:t>2018/11/10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B82A1-81FE-477F-9A48-904A9A0251AD}" type="slidenum">
              <a:rPr lang="zh-CN" altLang="en-US" smtClean="0"/>
              <a:t>‹#›</a:t>
            </a:fld>
            <a:endParaRPr lang="zh-CN" altLang="en-US"/>
          </a:p>
        </p:txBody>
      </p:sp>
    </p:spTree>
    <p:extLst>
      <p:ext uri="{BB962C8B-B14F-4D97-AF65-F5344CB8AC3E}">
        <p14:creationId xmlns:p14="http://schemas.microsoft.com/office/powerpoint/2010/main" val="3071265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170099"/>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p>
          <a:p>
            <a:r>
              <a:rPr lang="en-US" altLang="zh-CN" sz="2000" dirty="0" smtClean="0"/>
              <a:t>Motivation Ⅰ: Data Compression</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Second Unsupervised learning algorithm</a:t>
            </a:r>
          </a:p>
        </p:txBody>
      </p:sp>
    </p:spTree>
    <p:extLst>
      <p:ext uri="{BB962C8B-B14F-4D97-AF65-F5344CB8AC3E}">
        <p14:creationId xmlns:p14="http://schemas.microsoft.com/office/powerpoint/2010/main" val="296119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477875"/>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p>
          <a:p>
            <a:r>
              <a:rPr lang="en-US" altLang="zh-CN" sz="2000" dirty="0" smtClean="0"/>
              <a:t>Principal Component Analysis problem formulation</a:t>
            </a:r>
          </a:p>
          <a:p>
            <a:endParaRPr lang="en-US" altLang="zh-CN" sz="2000" dirty="0"/>
          </a:p>
          <a:p>
            <a:endParaRPr lang="en-US" altLang="zh-CN" sz="2000" dirty="0" smtClean="0"/>
          </a:p>
          <a:p>
            <a:endParaRPr lang="en-US" altLang="zh-CN" sz="2000" dirty="0"/>
          </a:p>
          <a:p>
            <a:r>
              <a:rPr lang="en-US" altLang="zh-CN" sz="2000" dirty="0"/>
              <a:t>B</a:t>
            </a:r>
            <a:r>
              <a:rPr lang="en-US" altLang="zh-CN" sz="2000" dirty="0" smtClean="0"/>
              <a:t>y far the most popular, by far the most commonly used algorithm is something called principal components analysis or PCA. </a:t>
            </a:r>
          </a:p>
          <a:p>
            <a:endParaRPr lang="en-US" altLang="zh-CN" sz="2000" dirty="0"/>
          </a:p>
          <a:p>
            <a:r>
              <a:rPr lang="en-US" altLang="zh-CN" sz="2000" dirty="0" smtClean="0"/>
              <a:t>Try to formulate precisely exactly what we would like PCA to do.</a:t>
            </a:r>
          </a:p>
        </p:txBody>
      </p:sp>
    </p:spTree>
    <p:extLst>
      <p:ext uri="{BB962C8B-B14F-4D97-AF65-F5344CB8AC3E}">
        <p14:creationId xmlns:p14="http://schemas.microsoft.com/office/powerpoint/2010/main" val="381439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So what PCA does, formally, is it tries to find a lower-dimensional surface, really a line in this case, onto which to project the data, so that the sum of squares of these blue little line segments is minimized. The length of those blue line segments, that sometimes also called the projection error.  </a:t>
            </a:r>
            <a:endParaRPr lang="en-US" altLang="zh-CN" sz="2000" dirty="0"/>
          </a:p>
        </p:txBody>
      </p:sp>
      <p:pic>
        <p:nvPicPr>
          <p:cNvPr id="2" name="图片 1"/>
          <p:cNvPicPr>
            <a:picLocks noChangeAspect="1"/>
          </p:cNvPicPr>
          <p:nvPr/>
        </p:nvPicPr>
        <p:blipFill>
          <a:blip r:embed="rId2"/>
          <a:stretch>
            <a:fillRect/>
          </a:stretch>
        </p:blipFill>
        <p:spPr>
          <a:xfrm>
            <a:off x="2479034" y="1182019"/>
            <a:ext cx="7619048" cy="4142857"/>
          </a:xfrm>
          <a:prstGeom prst="rect">
            <a:avLst/>
          </a:prstGeom>
        </p:spPr>
      </p:pic>
    </p:spTree>
    <p:extLst>
      <p:ext uri="{BB962C8B-B14F-4D97-AF65-F5344CB8AC3E}">
        <p14:creationId xmlns:p14="http://schemas.microsoft.com/office/powerpoint/2010/main" val="1582769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555641"/>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dirty="0" smtClean="0"/>
              <a:t>We can define the position of the points in the plain using the K directions. That’s why for PCA, we want to find k vectors onto which to project the data. And so more formally, in PCA what we want to do is find this way to project the data so as to minimize the sort of projection distance, which is the distance between points and projections.</a:t>
            </a:r>
            <a:r>
              <a:rPr lang="en-US" altLang="zh-CN" dirty="0"/>
              <a:t> </a:t>
            </a:r>
            <a:r>
              <a:rPr lang="en-US" altLang="zh-CN" dirty="0" smtClean="0"/>
              <a:t>Try to minimize that squared projection, that 90 degree, or that orthogonal projection error. </a:t>
            </a:r>
          </a:p>
        </p:txBody>
      </p:sp>
      <p:pic>
        <p:nvPicPr>
          <p:cNvPr id="2" name="图片 1"/>
          <p:cNvPicPr>
            <a:picLocks noChangeAspect="1"/>
          </p:cNvPicPr>
          <p:nvPr/>
        </p:nvPicPr>
        <p:blipFill>
          <a:blip r:embed="rId2"/>
          <a:stretch>
            <a:fillRect/>
          </a:stretch>
        </p:blipFill>
        <p:spPr>
          <a:xfrm>
            <a:off x="2200626" y="1182019"/>
            <a:ext cx="8133333" cy="4266667"/>
          </a:xfrm>
          <a:prstGeom prst="rect">
            <a:avLst/>
          </a:prstGeom>
        </p:spPr>
      </p:pic>
    </p:spTree>
    <p:extLst>
      <p:ext uri="{BB962C8B-B14F-4D97-AF65-F5344CB8AC3E}">
        <p14:creationId xmlns:p14="http://schemas.microsoft.com/office/powerpoint/2010/main" val="972970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More generally, when you doing linear regression, there is this distinguished variable y that we’re trying to predict, all that linear regression is about is taking all the values of X and try to use that to predict y. Whereas in PCA, there is no distinguished or there is no special variable y that we’re trying to predict, and instead we have a list of features x1, x2, and so on up to </a:t>
            </a:r>
            <a:r>
              <a:rPr lang="en-US" altLang="zh-CN" sz="2000" dirty="0" err="1" smtClean="0"/>
              <a:t>xn</a:t>
            </a:r>
            <a:r>
              <a:rPr lang="en-US" altLang="zh-CN" sz="2000" dirty="0" smtClean="0"/>
              <a:t>, and all these features are treated </a:t>
            </a:r>
            <a:r>
              <a:rPr lang="en-US" altLang="zh-CN" sz="2000" dirty="0" err="1" smtClean="0"/>
              <a:t>equallt</a:t>
            </a:r>
            <a:r>
              <a:rPr lang="en-US" altLang="zh-CN" sz="2000" dirty="0" smtClean="0"/>
              <a:t>. </a:t>
            </a:r>
          </a:p>
        </p:txBody>
      </p:sp>
      <p:pic>
        <p:nvPicPr>
          <p:cNvPr id="2" name="图片 1"/>
          <p:cNvPicPr>
            <a:picLocks noChangeAspect="1"/>
          </p:cNvPicPr>
          <p:nvPr/>
        </p:nvPicPr>
        <p:blipFill>
          <a:blip r:embed="rId2"/>
          <a:stretch>
            <a:fillRect/>
          </a:stretch>
        </p:blipFill>
        <p:spPr>
          <a:xfrm>
            <a:off x="2526653" y="828076"/>
            <a:ext cx="7523809" cy="4228571"/>
          </a:xfrm>
          <a:prstGeom prst="rect">
            <a:avLst/>
          </a:prstGeom>
        </p:spPr>
      </p:pic>
    </p:spTree>
    <p:extLst>
      <p:ext uri="{BB962C8B-B14F-4D97-AF65-F5344CB8AC3E}">
        <p14:creationId xmlns:p14="http://schemas.microsoft.com/office/powerpoint/2010/main" val="42905791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179034" y="1182019"/>
            <a:ext cx="8219048" cy="4371429"/>
          </a:xfrm>
          <a:prstGeom prst="rect">
            <a:avLst/>
          </a:prstGeom>
        </p:spPr>
      </p:pic>
    </p:spTree>
    <p:extLst>
      <p:ext uri="{BB962C8B-B14F-4D97-AF65-F5344CB8AC3E}">
        <p14:creationId xmlns:p14="http://schemas.microsoft.com/office/powerpoint/2010/main" val="4162460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endParaRPr lang="en-US" altLang="zh-CN" sz="2000" dirty="0"/>
          </a:p>
          <a:p>
            <a:r>
              <a:rPr lang="en-US" altLang="zh-CN" sz="2000" dirty="0" smtClean="0"/>
              <a:t>Principal Component Analysis algorithm</a:t>
            </a:r>
          </a:p>
        </p:txBody>
      </p:sp>
    </p:spTree>
    <p:extLst>
      <p:ext uri="{BB962C8B-B14F-4D97-AF65-F5344CB8AC3E}">
        <p14:creationId xmlns:p14="http://schemas.microsoft.com/office/powerpoint/2010/main" val="2430379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err="1" smtClean="0"/>
              <a:t>Sj</a:t>
            </a:r>
            <a:r>
              <a:rPr lang="en-US" altLang="zh-CN" sz="2000" dirty="0" smtClean="0"/>
              <a:t> could be the max minus min value or more commonly, it is the standard deviation of feature j.</a:t>
            </a:r>
          </a:p>
        </p:txBody>
      </p:sp>
      <p:pic>
        <p:nvPicPr>
          <p:cNvPr id="2" name="图片 1"/>
          <p:cNvPicPr>
            <a:picLocks noChangeAspect="1"/>
          </p:cNvPicPr>
          <p:nvPr/>
        </p:nvPicPr>
        <p:blipFill>
          <a:blip r:embed="rId2"/>
          <a:stretch>
            <a:fillRect/>
          </a:stretch>
        </p:blipFill>
        <p:spPr>
          <a:xfrm>
            <a:off x="2402844" y="1182019"/>
            <a:ext cx="7771428" cy="4228571"/>
          </a:xfrm>
          <a:prstGeom prst="rect">
            <a:avLst/>
          </a:prstGeom>
        </p:spPr>
      </p:pic>
    </p:spTree>
    <p:extLst>
      <p:ext uri="{BB962C8B-B14F-4D97-AF65-F5344CB8AC3E}">
        <p14:creationId xmlns:p14="http://schemas.microsoft.com/office/powerpoint/2010/main" val="3401585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15</a:t>
            </a:r>
          </a:p>
          <a:p>
            <a:r>
              <a:rPr lang="en-US" altLang="zh-CN" sz="2000" dirty="0" smtClean="0"/>
              <a:t>What PCA does is, it tries to find a lower dimensional sub-space onto which to project to the data,</a:t>
            </a:r>
          </a:p>
          <a:p>
            <a:r>
              <a:rPr lang="en-US" altLang="zh-CN" sz="2000" dirty="0"/>
              <a:t>s</a:t>
            </a:r>
            <a:r>
              <a:rPr lang="en-US" altLang="zh-CN" sz="2000" dirty="0" smtClean="0"/>
              <a:t>o as minimize the squared projection errors, the sum of the squared projection errors, as the square of the length of those blue lines.</a:t>
            </a:r>
          </a:p>
        </p:txBody>
      </p:sp>
      <p:pic>
        <p:nvPicPr>
          <p:cNvPr id="2" name="图片 1"/>
          <p:cNvPicPr>
            <a:picLocks noChangeAspect="1"/>
          </p:cNvPicPr>
          <p:nvPr/>
        </p:nvPicPr>
        <p:blipFill>
          <a:blip r:embed="rId2"/>
          <a:stretch>
            <a:fillRect/>
          </a:stretch>
        </p:blipFill>
        <p:spPr>
          <a:xfrm>
            <a:off x="2383796" y="1797572"/>
            <a:ext cx="7809524" cy="4333333"/>
          </a:xfrm>
          <a:prstGeom prst="rect">
            <a:avLst/>
          </a:prstGeom>
        </p:spPr>
      </p:pic>
    </p:spTree>
    <p:extLst>
      <p:ext uri="{BB962C8B-B14F-4D97-AF65-F5344CB8AC3E}">
        <p14:creationId xmlns:p14="http://schemas.microsoft.com/office/powerpoint/2010/main" val="2329599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74272" y="1376860"/>
            <a:ext cx="8028571" cy="4238095"/>
          </a:xfrm>
          <a:prstGeom prst="rect">
            <a:avLst/>
          </a:prstGeom>
        </p:spPr>
      </p:pic>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15</a:t>
            </a:r>
          </a:p>
          <a:p>
            <a:r>
              <a:rPr lang="en-US" altLang="zh-CN" sz="2000" dirty="0" smtClean="0"/>
              <a:t>Covariance matrix(</a:t>
            </a:r>
            <a:r>
              <a:rPr lang="zh-CN" altLang="en-US" sz="2000" dirty="0" smtClean="0"/>
              <a:t>协方差</a:t>
            </a:r>
            <a:r>
              <a:rPr lang="en-US" altLang="zh-CN" sz="2000" dirty="0" smtClean="0"/>
              <a:t>), denote by capital sigma. </a:t>
            </a:r>
            <a:r>
              <a:rPr lang="en-US" altLang="zh-CN" sz="2000" dirty="0"/>
              <a:t>s</a:t>
            </a:r>
            <a:r>
              <a:rPr lang="en-US" altLang="zh-CN" sz="2000" dirty="0" smtClean="0"/>
              <a:t>vd Singular Value Decomposition</a:t>
            </a:r>
          </a:p>
          <a:p>
            <a:r>
              <a:rPr lang="en-US" altLang="zh-CN" sz="2000" dirty="0" smtClean="0"/>
              <a:t>eigenvectors(</a:t>
            </a:r>
            <a:r>
              <a:rPr lang="zh-CN" altLang="en-US" sz="2000" dirty="0" smtClean="0"/>
              <a:t>特征向量</a:t>
            </a:r>
            <a:r>
              <a:rPr lang="en-US" altLang="zh-CN" sz="2000" dirty="0" smtClean="0"/>
              <a:t>)</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Covariance matrix always satisfy a mathematical property called symmetric positive definite.</a:t>
            </a:r>
            <a:endParaRPr lang="en-US" altLang="zh-CN" sz="2000" dirty="0"/>
          </a:p>
        </p:txBody>
      </p:sp>
    </p:spTree>
    <p:extLst>
      <p:ext uri="{BB962C8B-B14F-4D97-AF65-F5344CB8AC3E}">
        <p14:creationId xmlns:p14="http://schemas.microsoft.com/office/powerpoint/2010/main" val="3869000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3" name="图片 2"/>
          <p:cNvPicPr>
            <a:picLocks noChangeAspect="1"/>
          </p:cNvPicPr>
          <p:nvPr/>
        </p:nvPicPr>
        <p:blipFill>
          <a:blip r:embed="rId2"/>
          <a:stretch>
            <a:fillRect/>
          </a:stretch>
        </p:blipFill>
        <p:spPr>
          <a:xfrm>
            <a:off x="2359986" y="1182019"/>
            <a:ext cx="7857143" cy="4190476"/>
          </a:xfrm>
          <a:prstGeom prst="rect">
            <a:avLst/>
          </a:prstGeom>
        </p:spPr>
      </p:pic>
    </p:spTree>
    <p:extLst>
      <p:ext uri="{BB962C8B-B14F-4D97-AF65-F5344CB8AC3E}">
        <p14:creationId xmlns:p14="http://schemas.microsoft.com/office/powerpoint/2010/main" val="4056053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3036177" y="1434615"/>
            <a:ext cx="6504762" cy="3780952"/>
          </a:xfrm>
          <a:prstGeom prst="rect">
            <a:avLst/>
          </a:prstGeom>
        </p:spPr>
      </p:pic>
    </p:spTree>
    <p:extLst>
      <p:ext uri="{BB962C8B-B14F-4D97-AF65-F5344CB8AC3E}">
        <p14:creationId xmlns:p14="http://schemas.microsoft.com/office/powerpoint/2010/main" val="4244488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3" name="图片 2"/>
          <p:cNvPicPr>
            <a:picLocks noChangeAspect="1"/>
          </p:cNvPicPr>
          <p:nvPr/>
        </p:nvPicPr>
        <p:blipFill>
          <a:blip r:embed="rId2"/>
          <a:stretch>
            <a:fillRect/>
          </a:stretch>
        </p:blipFill>
        <p:spPr>
          <a:xfrm>
            <a:off x="2174272" y="1427346"/>
            <a:ext cx="8228571" cy="4285714"/>
          </a:xfrm>
          <a:prstGeom prst="rect">
            <a:avLst/>
          </a:prstGeom>
        </p:spPr>
      </p:pic>
    </p:spTree>
    <p:extLst>
      <p:ext uri="{BB962C8B-B14F-4D97-AF65-F5344CB8AC3E}">
        <p14:creationId xmlns:p14="http://schemas.microsoft.com/office/powerpoint/2010/main" val="278992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p>
          <a:p>
            <a:r>
              <a:rPr lang="en-US" altLang="zh-CN" sz="2000" dirty="0" smtClean="0"/>
              <a:t>Choosing the number of principal components</a:t>
            </a:r>
          </a:p>
        </p:txBody>
      </p:sp>
    </p:spTree>
    <p:extLst>
      <p:ext uri="{BB962C8B-B14F-4D97-AF65-F5344CB8AC3E}">
        <p14:creationId xmlns:p14="http://schemas.microsoft.com/office/powerpoint/2010/main" val="704580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For most real life data says many features are just highly correlated. So it turns out to be impossible to compress the data a lot and still retain you know 99% of the variance.</a:t>
            </a:r>
          </a:p>
        </p:txBody>
      </p:sp>
      <p:pic>
        <p:nvPicPr>
          <p:cNvPr id="2" name="图片 1"/>
          <p:cNvPicPr>
            <a:picLocks noChangeAspect="1"/>
          </p:cNvPicPr>
          <p:nvPr/>
        </p:nvPicPr>
        <p:blipFill>
          <a:blip r:embed="rId2"/>
          <a:stretch>
            <a:fillRect/>
          </a:stretch>
        </p:blipFill>
        <p:spPr>
          <a:xfrm>
            <a:off x="2174272" y="1182019"/>
            <a:ext cx="8228571" cy="4600000"/>
          </a:xfrm>
          <a:prstGeom prst="rect">
            <a:avLst/>
          </a:prstGeom>
        </p:spPr>
      </p:pic>
    </p:spTree>
    <p:extLst>
      <p:ext uri="{BB962C8B-B14F-4D97-AF65-F5344CB8AC3E}">
        <p14:creationId xmlns:p14="http://schemas.microsoft.com/office/powerpoint/2010/main" val="3046233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207605" y="1182019"/>
            <a:ext cx="8161905" cy="4447619"/>
          </a:xfrm>
          <a:prstGeom prst="rect">
            <a:avLst/>
          </a:prstGeom>
        </p:spPr>
      </p:pic>
    </p:spTree>
    <p:extLst>
      <p:ext uri="{BB962C8B-B14F-4D97-AF65-F5344CB8AC3E}">
        <p14:creationId xmlns:p14="http://schemas.microsoft.com/office/powerpoint/2010/main" val="3052600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59986" y="1099812"/>
            <a:ext cx="8657143" cy="4380952"/>
          </a:xfrm>
          <a:prstGeom prst="rect">
            <a:avLst/>
          </a:prstGeom>
        </p:spPr>
      </p:pic>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With PCA, people can use this to try to get a good understanding of how well your hundred dimensional representation is approximating your original data set. Because there’s 99% of </a:t>
            </a:r>
          </a:p>
          <a:p>
            <a:endParaRPr lang="en-US" altLang="zh-CN" sz="2000" dirty="0"/>
          </a:p>
          <a:p>
            <a:r>
              <a:rPr lang="en-US" altLang="zh-CN" sz="2000" dirty="0" smtClean="0"/>
              <a:t>variance retained. That’s really a measure of your square of construction error that ratio being 0.01,just give people a good intuitive sense of whether your implementation of PCA is find a good approximating of your original data set.</a:t>
            </a:r>
          </a:p>
        </p:txBody>
      </p:sp>
    </p:spTree>
    <p:extLst>
      <p:ext uri="{BB962C8B-B14F-4D97-AF65-F5344CB8AC3E}">
        <p14:creationId xmlns:p14="http://schemas.microsoft.com/office/powerpoint/2010/main" val="27512638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2554545"/>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p>
          <a:p>
            <a:r>
              <a:rPr lang="en-US" altLang="zh-CN" sz="2000" dirty="0" smtClean="0"/>
              <a:t>Reconstruction from compressed representation</a:t>
            </a:r>
          </a:p>
          <a:p>
            <a:endParaRPr lang="en-US" altLang="zh-CN" sz="2000" dirty="0"/>
          </a:p>
          <a:p>
            <a:endParaRPr lang="en-US" altLang="zh-CN" sz="2000" dirty="0" smtClean="0"/>
          </a:p>
          <a:p>
            <a:r>
              <a:rPr lang="en-US" altLang="zh-CN" sz="2000" dirty="0"/>
              <a:t>F</a:t>
            </a:r>
            <a:r>
              <a:rPr lang="en-US" altLang="zh-CN" sz="2000" dirty="0" smtClean="0"/>
              <a:t>rom this compressed representation , back to an approximation of your original high dimensional data. </a:t>
            </a:r>
          </a:p>
        </p:txBody>
      </p:sp>
    </p:spTree>
    <p:extLst>
      <p:ext uri="{BB962C8B-B14F-4D97-AF65-F5344CB8AC3E}">
        <p14:creationId xmlns:p14="http://schemas.microsoft.com/office/powerpoint/2010/main" val="1983828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455224" y="1182019"/>
            <a:ext cx="7666667" cy="4238095"/>
          </a:xfrm>
          <a:prstGeom prst="rect">
            <a:avLst/>
          </a:prstGeom>
        </p:spPr>
      </p:pic>
    </p:spTree>
    <p:extLst>
      <p:ext uri="{BB962C8B-B14F-4D97-AF65-F5344CB8AC3E}">
        <p14:creationId xmlns:p14="http://schemas.microsoft.com/office/powerpoint/2010/main" val="36008349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170099"/>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endParaRPr lang="en-US" altLang="zh-CN" sz="2000" dirty="0"/>
          </a:p>
          <a:p>
            <a:r>
              <a:rPr lang="en-US" altLang="zh-CN" sz="2000" dirty="0" smtClean="0"/>
              <a:t>Advice for applying PCA</a:t>
            </a:r>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a:p>
            <a:r>
              <a:rPr lang="en-US" altLang="zh-CN" sz="2000" dirty="0" smtClean="0"/>
              <a:t>PCA can be sometimes used to speed up the running time of a learning algorithm.</a:t>
            </a:r>
            <a:endParaRPr lang="en-US" altLang="zh-CN" sz="2000" dirty="0"/>
          </a:p>
        </p:txBody>
      </p:sp>
    </p:spTree>
    <p:extLst>
      <p:ext uri="{BB962C8B-B14F-4D97-AF65-F5344CB8AC3E}">
        <p14:creationId xmlns:p14="http://schemas.microsoft.com/office/powerpoint/2010/main" val="4275701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226653" y="1090288"/>
            <a:ext cx="8123809" cy="4400000"/>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15</a:t>
            </a:r>
          </a:p>
          <a:p>
            <a:r>
              <a:rPr lang="en-US" altLang="zh-CN" sz="2000" dirty="0" smtClean="0"/>
              <a:t>With PCA we’ll be able to reduce the </a:t>
            </a:r>
            <a:r>
              <a:rPr lang="en-US" altLang="zh-CN" sz="2000" dirty="0" err="1" smtClean="0"/>
              <a:t>dimensionof</a:t>
            </a:r>
            <a:r>
              <a:rPr lang="en-US" altLang="zh-CN" sz="2000" dirty="0" smtClean="0"/>
              <a:t> data and so make our algorithm run more efficiently.</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r>
              <a:rPr lang="en-US" altLang="zh-CN" sz="2000" dirty="0" smtClean="0"/>
              <a:t>Run your PCA only on your training set portion of the data, not the cross-validation set or the test portion of your data. And that define the mapping from x to z…</a:t>
            </a:r>
          </a:p>
          <a:p>
            <a:r>
              <a:rPr lang="en-US" altLang="zh-CN" sz="2000" dirty="0" smtClean="0"/>
              <a:t>For many problems, we actually reduce the dimensional data, you know by 5x maybe 10x, and still retain the most of the variance and to do this with barely effecting the performance.</a:t>
            </a:r>
          </a:p>
          <a:p>
            <a:r>
              <a:rPr lang="en-US" altLang="zh-CN" sz="2000" dirty="0" smtClean="0"/>
              <a:t>And by suing lower dimension data, our learning algorithm can often run much faster.</a:t>
            </a:r>
          </a:p>
        </p:txBody>
      </p:sp>
    </p:spTree>
    <p:extLst>
      <p:ext uri="{BB962C8B-B14F-4D97-AF65-F5344CB8AC3E}">
        <p14:creationId xmlns:p14="http://schemas.microsoft.com/office/powerpoint/2010/main" val="27371921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193320" y="1427346"/>
            <a:ext cx="8190476" cy="4190476"/>
          </a:xfrm>
          <a:prstGeom prst="rect">
            <a:avLst/>
          </a:prstGeom>
        </p:spPr>
      </p:pic>
    </p:spTree>
    <p:extLst>
      <p:ext uri="{BB962C8B-B14F-4D97-AF65-F5344CB8AC3E}">
        <p14:creationId xmlns:p14="http://schemas.microsoft.com/office/powerpoint/2010/main" val="1978941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45701" y="1182019"/>
            <a:ext cx="7485714" cy="4047619"/>
          </a:xfrm>
          <a:prstGeom prst="rect">
            <a:avLst/>
          </a:prstGeom>
        </p:spPr>
      </p:pic>
      <p:sp>
        <p:nvSpPr>
          <p:cNvPr id="4" name="文本框 3"/>
          <p:cNvSpPr txBox="1"/>
          <p:nvPr/>
        </p:nvSpPr>
        <p:spPr>
          <a:xfrm>
            <a:off x="838199" y="474133"/>
            <a:ext cx="10900719" cy="6370975"/>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dirty="0" smtClean="0"/>
              <a:t>By projecting all of my original examples onto this green line over here, then I need only one number, I need only one real number to specify the position of the point on the line, and so what I can do is therefore use just one number to represent the location of each of my training examples after they’ve been projected onto that green line. So this is an approximation to the original training set. And this halves the memory requirement or the data place requirement where have you, for how to store my data.</a:t>
            </a:r>
          </a:p>
          <a:p>
            <a:r>
              <a:rPr lang="en-US" altLang="zh-CN" dirty="0" smtClean="0"/>
              <a:t>This allow us to make our learning algorithms run more quickly as well.</a:t>
            </a:r>
          </a:p>
        </p:txBody>
      </p:sp>
    </p:spTree>
    <p:extLst>
      <p:ext uri="{BB962C8B-B14F-4D97-AF65-F5344CB8AC3E}">
        <p14:creationId xmlns:p14="http://schemas.microsoft.com/office/powerpoint/2010/main" val="9882190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r>
              <a:rPr lang="en-US" altLang="zh-CN" sz="2000" dirty="0" smtClean="0"/>
              <a:t>When you are applying linear regression or logistic regression or some other method with regularization, well, this minimization problem actually knows what the values of y and so is less likely to throw away some valuable information whereas PCA doesn’t make use of the labels and is more likely to throw away valuable information.</a:t>
            </a:r>
          </a:p>
        </p:txBody>
      </p:sp>
      <p:pic>
        <p:nvPicPr>
          <p:cNvPr id="2" name="图片 1"/>
          <p:cNvPicPr>
            <a:picLocks noChangeAspect="1"/>
          </p:cNvPicPr>
          <p:nvPr/>
        </p:nvPicPr>
        <p:blipFill>
          <a:blip r:embed="rId2"/>
          <a:stretch>
            <a:fillRect/>
          </a:stretch>
        </p:blipFill>
        <p:spPr>
          <a:xfrm>
            <a:off x="2274272" y="1203202"/>
            <a:ext cx="8028571" cy="4228571"/>
          </a:xfrm>
          <a:prstGeom prst="rect">
            <a:avLst/>
          </a:prstGeom>
        </p:spPr>
      </p:pic>
    </p:spTree>
    <p:extLst>
      <p:ext uri="{BB962C8B-B14F-4D97-AF65-F5344CB8AC3E}">
        <p14:creationId xmlns:p14="http://schemas.microsoft.com/office/powerpoint/2010/main" val="31811291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15</a:t>
            </a:r>
          </a:p>
          <a:p>
            <a:r>
              <a:rPr lang="en-US" altLang="zh-CN" sz="2000" dirty="0" smtClean="0"/>
              <a:t>Consider PCA as an alternative as well.</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a:p>
            <a:endParaRPr lang="en-US" altLang="zh-CN" sz="2000" dirty="0"/>
          </a:p>
          <a:p>
            <a:r>
              <a:rPr lang="en-US" altLang="zh-CN" sz="2000" dirty="0" smtClean="0"/>
              <a:t>So that if your learning algorithm ends up running too slowly or only if the memory requirement or the disk space requirement is too large, so you want to compress your representation but only if using the raw xi doesn’t work, only if you have evidence or strong reason to believe that using the xi won’t work, the implement PCA and consider suing the compressed representation.</a:t>
            </a:r>
          </a:p>
        </p:txBody>
      </p:sp>
      <p:pic>
        <p:nvPicPr>
          <p:cNvPr id="2" name="图片 1"/>
          <p:cNvPicPr>
            <a:picLocks noChangeAspect="1"/>
          </p:cNvPicPr>
          <p:nvPr/>
        </p:nvPicPr>
        <p:blipFill>
          <a:blip r:embed="rId2"/>
          <a:stretch>
            <a:fillRect/>
          </a:stretch>
        </p:blipFill>
        <p:spPr>
          <a:xfrm>
            <a:off x="2202844" y="1074390"/>
            <a:ext cx="8171428" cy="4352381"/>
          </a:xfrm>
          <a:prstGeom prst="rect">
            <a:avLst/>
          </a:prstGeom>
        </p:spPr>
      </p:pic>
    </p:spTree>
    <p:extLst>
      <p:ext uri="{BB962C8B-B14F-4D97-AF65-F5344CB8AC3E}">
        <p14:creationId xmlns:p14="http://schemas.microsoft.com/office/powerpoint/2010/main" val="2740358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093428"/>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Despite these last sets of comments, PCA is an incredibly useful algorithm when you use it for the appropriate applications and I’ve actually used PCA pretty often and for me it mostly to speed up the running time of my leaning algorithms. Just as a common application of PCA, is to use it to compress data, to reduce the memory or disk space requirements or to use it to visualize data.</a:t>
            </a:r>
          </a:p>
          <a:p>
            <a:endParaRPr lang="en-US" altLang="zh-CN" sz="2000" dirty="0"/>
          </a:p>
          <a:p>
            <a:r>
              <a:rPr lang="en-US" altLang="zh-CN" sz="2000" dirty="0" smtClean="0"/>
              <a:t>And PCA is the most commonly used and one of the most powerful unsupervised learning algorithms.</a:t>
            </a:r>
          </a:p>
        </p:txBody>
      </p:sp>
    </p:spTree>
    <p:extLst>
      <p:ext uri="{BB962C8B-B14F-4D97-AF65-F5344CB8AC3E}">
        <p14:creationId xmlns:p14="http://schemas.microsoft.com/office/powerpoint/2010/main" val="1753881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r>
              <a:rPr lang="en-US" altLang="zh-CN" sz="2000" dirty="0" smtClean="0"/>
              <a:t>3D point cloud(</a:t>
            </a:r>
            <a:r>
              <a:rPr lang="zh-CN" altLang="en-US" sz="2000" dirty="0" smtClean="0"/>
              <a:t>点云</a:t>
            </a:r>
            <a:r>
              <a:rPr lang="en-US" altLang="zh-CN" sz="2000" dirty="0" smtClean="0"/>
              <a:t>)</a:t>
            </a:r>
          </a:p>
        </p:txBody>
      </p:sp>
      <p:pic>
        <p:nvPicPr>
          <p:cNvPr id="2" name="图片 1"/>
          <p:cNvPicPr>
            <a:picLocks noChangeAspect="1"/>
          </p:cNvPicPr>
          <p:nvPr/>
        </p:nvPicPr>
        <p:blipFill>
          <a:blip r:embed="rId2"/>
          <a:stretch>
            <a:fillRect/>
          </a:stretch>
        </p:blipFill>
        <p:spPr>
          <a:xfrm>
            <a:off x="2340939" y="1138136"/>
            <a:ext cx="7895238" cy="4438095"/>
          </a:xfrm>
          <a:prstGeom prst="rect">
            <a:avLst/>
          </a:prstGeom>
        </p:spPr>
      </p:pic>
    </p:spTree>
    <p:extLst>
      <p:ext uri="{BB962C8B-B14F-4D97-AF65-F5344CB8AC3E}">
        <p14:creationId xmlns:p14="http://schemas.microsoft.com/office/powerpoint/2010/main" val="1647126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293320" y="1182019"/>
            <a:ext cx="7990476" cy="4419048"/>
          </a:xfrm>
          <a:prstGeom prst="rect">
            <a:avLst/>
          </a:prstGeom>
        </p:spPr>
      </p:pic>
    </p:spTree>
    <p:extLst>
      <p:ext uri="{BB962C8B-B14F-4D97-AF65-F5344CB8AC3E}">
        <p14:creationId xmlns:p14="http://schemas.microsoft.com/office/powerpoint/2010/main" val="1817525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15</a:t>
            </a:r>
          </a:p>
          <a:p>
            <a:endParaRPr lang="en-US" altLang="zh-CN" sz="2000" dirty="0" smtClean="0"/>
          </a:p>
          <a:p>
            <a:r>
              <a:rPr lang="en-US" altLang="zh-CN" sz="2000" u="sng" dirty="0" smtClean="0"/>
              <a:t>Dimensionality Reduction</a:t>
            </a:r>
          </a:p>
          <a:p>
            <a:r>
              <a:rPr lang="en-US" altLang="zh-CN" sz="2000" dirty="0" smtClean="0"/>
              <a:t>Motivation Ⅱ: Data Visualization</a:t>
            </a:r>
          </a:p>
        </p:txBody>
      </p:sp>
    </p:spTree>
    <p:extLst>
      <p:ext uri="{BB962C8B-B14F-4D97-AF65-F5344CB8AC3E}">
        <p14:creationId xmlns:p14="http://schemas.microsoft.com/office/powerpoint/2010/main" val="2467263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15</a:t>
            </a:r>
          </a:p>
          <a:p>
            <a:endParaRPr lang="en-US" altLang="zh-CN" sz="2000" dirty="0" smtClean="0"/>
          </a:p>
        </p:txBody>
      </p:sp>
      <p:pic>
        <p:nvPicPr>
          <p:cNvPr id="2" name="图片 1"/>
          <p:cNvPicPr>
            <a:picLocks noChangeAspect="1"/>
          </p:cNvPicPr>
          <p:nvPr/>
        </p:nvPicPr>
        <p:blipFill>
          <a:blip r:embed="rId2"/>
          <a:stretch>
            <a:fillRect/>
          </a:stretch>
        </p:blipFill>
        <p:spPr>
          <a:xfrm>
            <a:off x="2288558" y="1182019"/>
            <a:ext cx="8000000" cy="4285714"/>
          </a:xfrm>
          <a:prstGeom prst="rect">
            <a:avLst/>
          </a:prstGeom>
        </p:spPr>
      </p:pic>
    </p:spTree>
    <p:extLst>
      <p:ext uri="{BB962C8B-B14F-4D97-AF65-F5344CB8AC3E}">
        <p14:creationId xmlns:p14="http://schemas.microsoft.com/office/powerpoint/2010/main" val="173814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You can plot this as a 2 dimensional plot. And when you do that, it turns out that, if you look at the output of the Dimensionality Reduction algorithm, it usually doesn’t astride a physical meaning to these new features you want the Z to. It’s often up to us to figure out roughly what these features means</a:t>
            </a:r>
            <a:endParaRPr lang="en-US" altLang="zh-CN" sz="2000" dirty="0"/>
          </a:p>
        </p:txBody>
      </p:sp>
      <p:pic>
        <p:nvPicPr>
          <p:cNvPr id="2" name="图片 1"/>
          <p:cNvPicPr>
            <a:picLocks noChangeAspect="1"/>
          </p:cNvPicPr>
          <p:nvPr/>
        </p:nvPicPr>
        <p:blipFill>
          <a:blip r:embed="rId2"/>
          <a:stretch>
            <a:fillRect/>
          </a:stretch>
        </p:blipFill>
        <p:spPr>
          <a:xfrm>
            <a:off x="2440939" y="1182019"/>
            <a:ext cx="7695238" cy="4219048"/>
          </a:xfrm>
          <a:prstGeom prst="rect">
            <a:avLst/>
          </a:prstGeom>
        </p:spPr>
      </p:pic>
    </p:spTree>
    <p:extLst>
      <p:ext uri="{BB962C8B-B14F-4D97-AF65-F5344CB8AC3E}">
        <p14:creationId xmlns:p14="http://schemas.microsoft.com/office/powerpoint/2010/main" val="3452381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15</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So you might find that the axes Z1 and Z2 can help you to most succinctly capture really what are the two main dimensions of the variations amongst different </a:t>
            </a:r>
            <a:r>
              <a:rPr lang="en-US" altLang="zh-CN" sz="2000" dirty="0" err="1" smtClean="0"/>
              <a:t>countires</a:t>
            </a:r>
            <a:r>
              <a:rPr lang="en-US" altLang="zh-CN" sz="2000" dirty="0" smtClean="0"/>
              <a:t>.</a:t>
            </a:r>
            <a:endParaRPr lang="en-US" altLang="zh-CN" sz="2000" dirty="0"/>
          </a:p>
        </p:txBody>
      </p:sp>
      <p:pic>
        <p:nvPicPr>
          <p:cNvPr id="2" name="图片 1"/>
          <p:cNvPicPr>
            <a:picLocks noChangeAspect="1"/>
          </p:cNvPicPr>
          <p:nvPr/>
        </p:nvPicPr>
        <p:blipFill>
          <a:blip r:embed="rId2"/>
          <a:stretch>
            <a:fillRect/>
          </a:stretch>
        </p:blipFill>
        <p:spPr>
          <a:xfrm>
            <a:off x="2355224" y="1182019"/>
            <a:ext cx="7866667" cy="4238095"/>
          </a:xfrm>
          <a:prstGeom prst="rect">
            <a:avLst/>
          </a:prstGeom>
        </p:spPr>
      </p:pic>
    </p:spTree>
    <p:extLst>
      <p:ext uri="{BB962C8B-B14F-4D97-AF65-F5344CB8AC3E}">
        <p14:creationId xmlns:p14="http://schemas.microsoft.com/office/powerpoint/2010/main" val="902390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1184</Words>
  <Application>Microsoft Office PowerPoint</Application>
  <PresentationFormat>宽屏</PresentationFormat>
  <Paragraphs>294</Paragraphs>
  <Slides>32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32</vt:i4>
      </vt:variant>
    </vt:vector>
  </HeadingPairs>
  <TitlesOfParts>
    <vt:vector size="36"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Steve</dc:creator>
  <cp:lastModifiedBy>Wang Steve</cp:lastModifiedBy>
  <cp:revision>26</cp:revision>
  <dcterms:created xsi:type="dcterms:W3CDTF">2018-11-07T06:41:56Z</dcterms:created>
  <dcterms:modified xsi:type="dcterms:W3CDTF">2018-11-10T03:01:10Z</dcterms:modified>
</cp:coreProperties>
</file>